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4" d="100"/>
          <a:sy n="74" d="100"/>
        </p:scale>
        <p:origin x="-1992" y="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40DE41-7632-EE4B-8C58-D6F1F553A55F}" type="datetimeFigureOut">
              <a:rPr lang="en-US" smtClean="0"/>
              <a:t>9/4/12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9352D5-8D86-0E40-9D93-A1E4BBBB88F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40DE41-7632-EE4B-8C58-D6F1F553A55F}" type="datetimeFigureOut">
              <a:rPr lang="en-US" smtClean="0"/>
              <a:t>9/4/12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9352D5-8D86-0E40-9D93-A1E4BBBB88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40DE41-7632-EE4B-8C58-D6F1F553A55F}" type="datetimeFigureOut">
              <a:rPr lang="en-US" smtClean="0"/>
              <a:t>9/4/12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9352D5-8D86-0E40-9D93-A1E4BBBB88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40DE41-7632-EE4B-8C58-D6F1F553A55F}" type="datetimeFigureOut">
              <a:rPr lang="en-US" smtClean="0"/>
              <a:t>9/4/12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9352D5-8D86-0E40-9D93-A1E4BBBB88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40DE41-7632-EE4B-8C58-D6F1F553A55F}" type="datetimeFigureOut">
              <a:rPr lang="en-US" smtClean="0"/>
              <a:t>9/4/12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9352D5-8D86-0E40-9D93-A1E4BBBB88F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40DE41-7632-EE4B-8C58-D6F1F553A55F}" type="datetimeFigureOut">
              <a:rPr lang="en-US" smtClean="0"/>
              <a:t>9/4/12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9352D5-8D86-0E40-9D93-A1E4BBBB88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40DE41-7632-EE4B-8C58-D6F1F553A55F}" type="datetimeFigureOut">
              <a:rPr lang="en-US" smtClean="0"/>
              <a:t>9/4/12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9352D5-8D86-0E40-9D93-A1E4BBBB88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40DE41-7632-EE4B-8C58-D6F1F553A55F}" type="datetimeFigureOut">
              <a:rPr lang="en-US" smtClean="0"/>
              <a:t>9/4/12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9352D5-8D86-0E40-9D93-A1E4BBBB88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40DE41-7632-EE4B-8C58-D6F1F553A55F}" type="datetimeFigureOut">
              <a:rPr lang="en-US" smtClean="0"/>
              <a:t>9/4/12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9352D5-8D86-0E40-9D93-A1E4BBBB88F8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40DE41-7632-EE4B-8C58-D6F1F553A55F}" type="datetimeFigureOut">
              <a:rPr lang="en-US" smtClean="0"/>
              <a:t>9/4/12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9352D5-8D86-0E40-9D93-A1E4BBBB88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40DE41-7632-EE4B-8C58-D6F1F553A55F}" type="datetimeFigureOut">
              <a:rPr lang="en-US" smtClean="0"/>
              <a:t>9/4/12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9352D5-8D86-0E40-9D93-A1E4BBBB88F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9" name="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EE40DE41-7632-EE4B-8C58-D6F1F553A55F}" type="datetimeFigureOut">
              <a:rPr lang="en-US" smtClean="0"/>
              <a:t>9/4/12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349352D5-8D86-0E40-9D93-A1E4BBBB88F8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32560" y="1900241"/>
            <a:ext cx="7406640" cy="1472184"/>
          </a:xfrm>
        </p:spPr>
        <p:txBody>
          <a:bodyPr>
            <a:normAutofit/>
          </a:bodyPr>
          <a:lstStyle/>
          <a:p>
            <a:pPr algn="ctr"/>
            <a:r>
              <a:rPr lang="en-US" sz="6600" dirty="0" smtClean="0">
                <a:solidFill>
                  <a:srgbClr val="800000"/>
                </a:solidFill>
              </a:rPr>
              <a:t>Scientific Method</a:t>
            </a:r>
            <a:endParaRPr lang="en-US" sz="6600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76392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8335" y="274638"/>
            <a:ext cx="749808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800000"/>
                </a:solidFill>
                <a:latin typeface="Times New Roman" charset="0"/>
              </a:rPr>
              <a:t>Organizing Your Results</a:t>
            </a: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8335" y="1447800"/>
            <a:ext cx="7955353" cy="5210702"/>
          </a:xfrm>
        </p:spPr>
        <p:txBody>
          <a:bodyPr/>
          <a:lstStyle/>
          <a:p>
            <a:r>
              <a:rPr lang="en-US" b="0" dirty="0" smtClean="0">
                <a:latin typeface="Times New Roman" charset="0"/>
              </a:rPr>
              <a:t>Before you draw any conclusions, </a:t>
            </a:r>
            <a:r>
              <a:rPr lang="en-US" dirty="0">
                <a:latin typeface="Times New Roman" charset="0"/>
              </a:rPr>
              <a:t>you need to be able to </a:t>
            </a:r>
            <a:r>
              <a:rPr lang="en-US" dirty="0" smtClean="0">
                <a:latin typeface="Times New Roman" charset="0"/>
              </a:rPr>
              <a:t>ANALYZE your results</a:t>
            </a:r>
            <a:endParaRPr lang="en-US" dirty="0">
              <a:latin typeface="Times New Roman" charset="0"/>
            </a:endParaRPr>
          </a:p>
          <a:p>
            <a:r>
              <a:rPr lang="en-US" b="0" dirty="0" smtClean="0">
                <a:latin typeface="Times New Roman" charset="0"/>
              </a:rPr>
              <a:t>You need to organize the </a:t>
            </a:r>
            <a:r>
              <a:rPr lang="en-US" b="1" dirty="0" smtClean="0">
                <a:latin typeface="Times New Roman" charset="0"/>
              </a:rPr>
              <a:t>facts and observations</a:t>
            </a:r>
            <a:r>
              <a:rPr lang="en-US" b="0" dirty="0" smtClean="0">
                <a:latin typeface="Times New Roman" charset="0"/>
              </a:rPr>
              <a:t> that you have collected in the experiment before you can analyze them. </a:t>
            </a:r>
          </a:p>
          <a:p>
            <a:r>
              <a:rPr lang="en-US" b="0" dirty="0" smtClean="0">
                <a:latin typeface="Times New Roman" charset="0"/>
              </a:rPr>
              <a:t>You need to have a summary of your results so that you can refer </a:t>
            </a:r>
            <a:r>
              <a:rPr lang="en-US" dirty="0">
                <a:latin typeface="Times New Roman" charset="0"/>
              </a:rPr>
              <a:t>back to them when you are drawing your </a:t>
            </a:r>
            <a:r>
              <a:rPr lang="en-US" dirty="0" smtClean="0">
                <a:latin typeface="Times New Roman" charset="0"/>
              </a:rPr>
              <a:t>conclusions.</a:t>
            </a:r>
          </a:p>
        </p:txBody>
      </p:sp>
    </p:spTree>
    <p:extLst>
      <p:ext uri="{BB962C8B-B14F-4D97-AF65-F5344CB8AC3E}">
        <p14:creationId xmlns:p14="http://schemas.microsoft.com/office/powerpoint/2010/main" val="33086464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4154" y="120189"/>
            <a:ext cx="749808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800000"/>
                </a:solidFill>
                <a:latin typeface="Times New Roman" charset="0"/>
              </a:rPr>
              <a:t>Drawing Conclusions </a:t>
            </a: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4154" y="1600200"/>
            <a:ext cx="7803418" cy="4525963"/>
          </a:xfrm>
        </p:spPr>
        <p:txBody>
          <a:bodyPr/>
          <a:lstStyle/>
          <a:p>
            <a:r>
              <a:rPr lang="en-US" b="0" dirty="0" smtClean="0">
                <a:latin typeface="Times New Roman" charset="0"/>
              </a:rPr>
              <a:t>To </a:t>
            </a:r>
            <a:r>
              <a:rPr lang="en-US" dirty="0" smtClean="0">
                <a:solidFill>
                  <a:srgbClr val="FF3399"/>
                </a:solidFill>
                <a:latin typeface="Times New Roman" charset="0"/>
              </a:rPr>
              <a:t>infer</a:t>
            </a:r>
            <a:r>
              <a:rPr lang="en-US" b="0" dirty="0" smtClean="0">
                <a:latin typeface="Times New Roman" charset="0"/>
              </a:rPr>
              <a:t> something means to draw a conclusion based on what you observe</a:t>
            </a:r>
          </a:p>
          <a:p>
            <a:r>
              <a:rPr lang="en-US" b="0" dirty="0" smtClean="0">
                <a:latin typeface="Times New Roman" charset="0"/>
              </a:rPr>
              <a:t>Did your observations support your hypothesis?</a:t>
            </a:r>
          </a:p>
          <a:p>
            <a:r>
              <a:rPr lang="en-US" b="0" dirty="0" smtClean="0">
                <a:latin typeface="Times New Roman" charset="0"/>
              </a:rPr>
              <a:t>If not, you know more than you did when you started and you can develop another hypothesis and begin the process again.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3763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2663" y="304861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800000"/>
                </a:solidFill>
                <a:latin typeface="Times New Roman" charset="0"/>
              </a:rPr>
              <a:t>Communicating Your Findings </a:t>
            </a:r>
            <a:br>
              <a:rPr lang="en-US" dirty="0" smtClean="0">
                <a:solidFill>
                  <a:srgbClr val="800000"/>
                </a:solidFill>
                <a:latin typeface="Times New Roman" charset="0"/>
              </a:rPr>
            </a:b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2663" y="1447800"/>
            <a:ext cx="7921025" cy="4800600"/>
          </a:xfrm>
        </p:spPr>
        <p:txBody>
          <a:bodyPr/>
          <a:lstStyle/>
          <a:p>
            <a:r>
              <a:rPr lang="en-US" b="0" dirty="0" smtClean="0">
                <a:latin typeface="Times New Roman" charset="0"/>
              </a:rPr>
              <a:t>It </a:t>
            </a:r>
            <a:r>
              <a:rPr lang="en-US" b="0" dirty="0" smtClean="0">
                <a:latin typeface="Times New Roman" charset="0"/>
              </a:rPr>
              <a:t>is important for scientists to communicate to others not only the results of the investigation, but also the methods by which the investigation was done.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68073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0841" y="257537"/>
            <a:ext cx="749808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800000"/>
                </a:solidFill>
                <a:latin typeface="Times New Roman" charset="0"/>
              </a:rPr>
              <a:t>Science Skills </a:t>
            </a: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0841" y="1447800"/>
            <a:ext cx="7892847" cy="4800600"/>
          </a:xfrm>
        </p:spPr>
        <p:txBody>
          <a:bodyPr/>
          <a:lstStyle/>
          <a:p>
            <a:r>
              <a:rPr lang="en-US" b="0" dirty="0" smtClean="0">
                <a:latin typeface="Times New Roman" charset="0"/>
              </a:rPr>
              <a:t>Because no single way to gain knowledge exists, a scientist doesn’t start with step one, then go to step two, and so on.</a:t>
            </a:r>
            <a:r>
              <a:rPr lang="en-US" dirty="0" smtClean="0">
                <a:latin typeface="Times New Roman" charset="0"/>
              </a:rPr>
              <a:t> </a:t>
            </a:r>
          </a:p>
          <a:p>
            <a:r>
              <a:rPr lang="en-US" b="0" dirty="0" smtClean="0">
                <a:latin typeface="Times New Roman" charset="0"/>
              </a:rPr>
              <a:t>Instead, scientists have a huge collection of skills from which to choose.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44278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3678" y="274638"/>
            <a:ext cx="7498080" cy="1143000"/>
          </a:xfrm>
        </p:spPr>
        <p:txBody>
          <a:bodyPr/>
          <a:lstStyle/>
          <a:p>
            <a:r>
              <a:rPr lang="en-US" dirty="0" smtClean="0">
                <a:solidFill>
                  <a:srgbClr val="800000"/>
                </a:solidFill>
                <a:latin typeface="Times New Roman" charset="0"/>
              </a:rPr>
              <a:t>Science Skills </a:t>
            </a: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3678" y="1447800"/>
            <a:ext cx="7910010" cy="4800600"/>
          </a:xfrm>
        </p:spPr>
        <p:txBody>
          <a:bodyPr/>
          <a:lstStyle/>
          <a:p>
            <a:r>
              <a:rPr lang="en-US" b="0" dirty="0" smtClean="0">
                <a:latin typeface="Times New Roman" charset="0"/>
              </a:rPr>
              <a:t>Some of these skills include thinking, observing, predicting, investigating, researching, modeling, measuring, analyzing, and inferring.</a:t>
            </a:r>
            <a:r>
              <a:rPr lang="en-US" dirty="0" smtClean="0">
                <a:latin typeface="Times New Roman" charset="0"/>
              </a:rPr>
              <a:t> </a:t>
            </a:r>
          </a:p>
          <a:p>
            <a:r>
              <a:rPr lang="en-US" b="0" dirty="0" smtClean="0">
                <a:latin typeface="Times New Roman" charset="0"/>
              </a:rPr>
              <a:t>Science also can advance with luck and creativity.</a:t>
            </a:r>
            <a:r>
              <a:rPr lang="en-US" dirty="0" smtClean="0">
                <a:latin typeface="Times New Roman" charset="0"/>
              </a:rPr>
              <a:t> </a:t>
            </a:r>
          </a:p>
          <a:p>
            <a:r>
              <a:rPr lang="en-US" b="0" dirty="0" smtClean="0">
                <a:latin typeface="Times New Roman" charset="0"/>
              </a:rPr>
              <a:t>Investigations often follow a general pattern.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62992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9826" y="194484"/>
            <a:ext cx="7498080" cy="1143000"/>
          </a:xfrm>
        </p:spPr>
        <p:txBody>
          <a:bodyPr/>
          <a:lstStyle/>
          <a:p>
            <a:r>
              <a:rPr lang="en-US" dirty="0" smtClean="0">
                <a:solidFill>
                  <a:srgbClr val="800000"/>
                </a:solidFill>
                <a:latin typeface="Times New Roman" charset="0"/>
              </a:rPr>
              <a:t>Science Skills </a:t>
            </a: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9826" y="1148712"/>
            <a:ext cx="7656974" cy="1618079"/>
          </a:xfrm>
        </p:spPr>
        <p:txBody>
          <a:bodyPr/>
          <a:lstStyle/>
          <a:p>
            <a:r>
              <a:rPr lang="en-US" b="0" dirty="0" smtClean="0">
                <a:latin typeface="Times New Roman" charset="0"/>
              </a:rPr>
              <a:t>Most investigations begin by seeing something and then asking a question about what was observed.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8" descr="im26 scientific metho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779" y="2625647"/>
            <a:ext cx="8861221" cy="4232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80145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8334" y="257537"/>
            <a:ext cx="7498080" cy="1143000"/>
          </a:xfrm>
        </p:spPr>
        <p:txBody>
          <a:bodyPr/>
          <a:lstStyle/>
          <a:p>
            <a:r>
              <a:rPr lang="en-US" dirty="0" smtClean="0"/>
              <a:t>Observations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8334" y="1600200"/>
            <a:ext cx="7911133" cy="4525963"/>
          </a:xfrm>
        </p:spPr>
        <p:txBody>
          <a:bodyPr/>
          <a:lstStyle/>
          <a:p>
            <a:r>
              <a:rPr lang="en-US" b="0" dirty="0" smtClean="0">
                <a:latin typeface="Times New Roman" charset="0"/>
              </a:rPr>
              <a:t>To collect more information, scientists almost always make more OBSERVATIONS.</a:t>
            </a:r>
            <a:r>
              <a:rPr lang="en-US" dirty="0" smtClean="0">
                <a:latin typeface="Times New Roman" charset="0"/>
              </a:rPr>
              <a:t> </a:t>
            </a:r>
          </a:p>
          <a:p>
            <a:r>
              <a:rPr lang="en-US" b="0" dirty="0" smtClean="0">
                <a:latin typeface="Times New Roman" charset="0"/>
              </a:rPr>
              <a:t>They might build a MODEL of what they study or they might perform investigations.</a:t>
            </a:r>
          </a:p>
          <a:p>
            <a:r>
              <a:rPr lang="en-US" b="0" dirty="0" smtClean="0">
                <a:latin typeface="Times New Roman" charset="0"/>
              </a:rPr>
              <a:t>Often, they do both.</a:t>
            </a:r>
          </a:p>
          <a:p>
            <a:r>
              <a:rPr lang="en-US" dirty="0" smtClean="0">
                <a:latin typeface="Times New Roman" charset="0"/>
              </a:rPr>
              <a:t>Now they are ready to STATE THE PROBLEM they will be studying.</a:t>
            </a:r>
            <a:endParaRPr lang="en-US" b="0" dirty="0" smtClean="0">
              <a:latin typeface="Times New Roman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30702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9826" y="274638"/>
            <a:ext cx="7498080" cy="1143000"/>
          </a:xfrm>
        </p:spPr>
        <p:txBody>
          <a:bodyPr/>
          <a:lstStyle/>
          <a:p>
            <a:r>
              <a:rPr lang="en-US" dirty="0" smtClean="0"/>
              <a:t>Possible Solution for 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9826" y="1447800"/>
            <a:ext cx="7903862" cy="5410200"/>
          </a:xfrm>
        </p:spPr>
        <p:txBody>
          <a:bodyPr>
            <a:normAutofit fontScale="92500" lnSpcReduction="10000"/>
          </a:bodyPr>
          <a:lstStyle/>
          <a:p>
            <a:r>
              <a:rPr lang="en-US" b="0" dirty="0" smtClean="0">
                <a:latin typeface="Times New Roman" charset="0"/>
              </a:rPr>
              <a:t>A </a:t>
            </a:r>
            <a:r>
              <a:rPr lang="en-US" dirty="0" smtClean="0">
                <a:solidFill>
                  <a:srgbClr val="FF3399"/>
                </a:solidFill>
                <a:latin typeface="Times New Roman" charset="0"/>
              </a:rPr>
              <a:t>hypothesis</a:t>
            </a:r>
            <a:r>
              <a:rPr lang="en-US" b="0" dirty="0" smtClean="0">
                <a:latin typeface="Times New Roman" charset="0"/>
              </a:rPr>
              <a:t> is a reasonable and educated possible answer based on what you know and what you observe.</a:t>
            </a:r>
          </a:p>
          <a:p>
            <a:pPr lvl="1"/>
            <a:r>
              <a:rPr lang="en-US" b="0" dirty="0" smtClean="0">
                <a:latin typeface="Times New Roman" charset="0"/>
              </a:rPr>
              <a:t>What new information could you gather to verify or disprove your hypothesis?</a:t>
            </a:r>
          </a:p>
          <a:p>
            <a:pPr lvl="1"/>
            <a:endParaRPr lang="en-US" b="0" dirty="0" smtClean="0">
              <a:latin typeface="Times New Roman" charset="0"/>
            </a:endParaRPr>
          </a:p>
          <a:p>
            <a:r>
              <a:rPr lang="en-US" dirty="0" smtClean="0">
                <a:latin typeface="Times New Roman" charset="0"/>
              </a:rPr>
              <a:t>Because an experiment is based on a hypothesis. The hypothesis is often based on an “If…Then...” approach.</a:t>
            </a:r>
          </a:p>
          <a:p>
            <a:pPr lvl="1"/>
            <a:r>
              <a:rPr lang="en-US" dirty="0" smtClean="0">
                <a:latin typeface="Times New Roman" charset="0"/>
              </a:rPr>
              <a:t>“If I place the same amount of orange juice and water into the freezer, the water will freeze before the orange juice.”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44631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9826" y="240376"/>
            <a:ext cx="7498080" cy="1143000"/>
          </a:xfrm>
        </p:spPr>
        <p:txBody>
          <a:bodyPr/>
          <a:lstStyle/>
          <a:p>
            <a:r>
              <a:rPr lang="en-US" dirty="0" smtClean="0"/>
              <a:t>Experimentation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9826" y="1447800"/>
            <a:ext cx="7903862" cy="4800600"/>
          </a:xfrm>
        </p:spPr>
        <p:txBody>
          <a:bodyPr/>
          <a:lstStyle/>
          <a:p>
            <a:r>
              <a:rPr lang="en-US" b="0" dirty="0" smtClean="0">
                <a:latin typeface="Times New Roman" charset="0"/>
              </a:rPr>
              <a:t>Some hypotheses (questions) ask about the effects of one factor on another.</a:t>
            </a:r>
          </a:p>
          <a:p>
            <a:r>
              <a:rPr lang="en-US" b="0" dirty="0" smtClean="0">
                <a:latin typeface="Times New Roman" charset="0"/>
              </a:rPr>
              <a:t>One way to investigate these kinds of questions is by doing a CONTROLLED EXPERIMENT.</a:t>
            </a:r>
            <a:r>
              <a:rPr lang="en-US" dirty="0" smtClean="0">
                <a:latin typeface="Times New Roman" charset="0"/>
              </a:rPr>
              <a:t> </a:t>
            </a:r>
          </a:p>
          <a:p>
            <a:r>
              <a:rPr lang="en-US" b="0" dirty="0" smtClean="0">
                <a:latin typeface="Times New Roman" charset="0"/>
              </a:rPr>
              <a:t>A </a:t>
            </a:r>
            <a:r>
              <a:rPr lang="en-US" dirty="0" smtClean="0">
                <a:solidFill>
                  <a:srgbClr val="FF3399"/>
                </a:solidFill>
                <a:latin typeface="Times New Roman" charset="0"/>
              </a:rPr>
              <a:t>controlled experiment</a:t>
            </a:r>
            <a:r>
              <a:rPr lang="en-US" b="0" dirty="0" smtClean="0">
                <a:latin typeface="Times New Roman" charset="0"/>
              </a:rPr>
              <a:t> involves changing one factor and observing its effect on another while keeping all other factors constant.</a:t>
            </a:r>
            <a:r>
              <a:rPr lang="en-US" dirty="0" smtClean="0">
                <a:latin typeface="Times New Roman" charset="0"/>
              </a:rPr>
              <a:t>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34070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2663" y="137350"/>
            <a:ext cx="749808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800000"/>
                </a:solidFill>
                <a:latin typeface="Times New Roman" charset="0"/>
              </a:rPr>
              <a:t>Experimentation</a:t>
            </a: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2663" y="1447800"/>
            <a:ext cx="7921025" cy="48006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3399"/>
                </a:solidFill>
                <a:latin typeface="Times New Roman" charset="0"/>
              </a:rPr>
              <a:t>Variables</a:t>
            </a:r>
            <a:r>
              <a:rPr lang="en-US" b="0" dirty="0" smtClean="0">
                <a:latin typeface="Times New Roman" charset="0"/>
              </a:rPr>
              <a:t> are factors that can be changed in an experiment.  Reliable experiments attempt to change one variable and observe the effect of this change on another variable.</a:t>
            </a:r>
          </a:p>
          <a:p>
            <a:r>
              <a:rPr lang="en-US" b="0" dirty="0" smtClean="0">
                <a:latin typeface="Times New Roman" charset="0"/>
              </a:rPr>
              <a:t>The variable that is changed in an experiment is called the </a:t>
            </a:r>
            <a:r>
              <a:rPr lang="en-US" dirty="0" smtClean="0">
                <a:solidFill>
                  <a:srgbClr val="FF3399"/>
                </a:solidFill>
                <a:latin typeface="Times New Roman" charset="0"/>
              </a:rPr>
              <a:t>independent variable</a:t>
            </a:r>
            <a:r>
              <a:rPr lang="en-US" b="0" dirty="0" smtClean="0">
                <a:latin typeface="Times New Roman" charset="0"/>
              </a:rPr>
              <a:t>.</a:t>
            </a:r>
          </a:p>
          <a:p>
            <a:r>
              <a:rPr lang="en-US" b="0" dirty="0" smtClean="0">
                <a:latin typeface="Times New Roman" charset="0"/>
              </a:rPr>
              <a:t>The </a:t>
            </a:r>
            <a:r>
              <a:rPr lang="en-US" dirty="0" smtClean="0">
                <a:solidFill>
                  <a:srgbClr val="FF3399"/>
                </a:solidFill>
                <a:latin typeface="Times New Roman" charset="0"/>
              </a:rPr>
              <a:t>dependent variable</a:t>
            </a:r>
            <a:r>
              <a:rPr lang="en-US" b="0" dirty="0" smtClean="0">
                <a:latin typeface="Times New Roman" charset="0"/>
              </a:rPr>
              <a:t> changes as a result of a change in the independent variable.</a:t>
            </a:r>
            <a:r>
              <a:rPr lang="en-US" dirty="0" smtClean="0">
                <a:latin typeface="Times New Roman" charset="0"/>
              </a:rPr>
              <a:t> </a:t>
            </a:r>
          </a:p>
          <a:p>
            <a:pPr marL="0" indent="0">
              <a:buNone/>
            </a:pPr>
            <a:endParaRPr lang="en-US" b="0" dirty="0" smtClean="0">
              <a:latin typeface="Times New Roman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45384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2663" y="137349"/>
            <a:ext cx="7498080" cy="1143000"/>
          </a:xfrm>
        </p:spPr>
        <p:txBody>
          <a:bodyPr/>
          <a:lstStyle/>
          <a:p>
            <a:r>
              <a:rPr lang="en-US" dirty="0" smtClean="0"/>
              <a:t>Experimentation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2663" y="1447800"/>
            <a:ext cx="7921025" cy="4800600"/>
          </a:xfrm>
        </p:spPr>
        <p:txBody>
          <a:bodyPr/>
          <a:lstStyle/>
          <a:p>
            <a:r>
              <a:rPr lang="en-US" b="0" dirty="0" smtClean="0">
                <a:latin typeface="Times New Roman" charset="0"/>
              </a:rPr>
              <a:t>It usually is the dependent variable that is observed in an experiment.</a:t>
            </a:r>
          </a:p>
          <a:p>
            <a:r>
              <a:rPr lang="en-US" b="0" dirty="0" smtClean="0">
                <a:latin typeface="Times New Roman" charset="0"/>
              </a:rPr>
              <a:t>Scientists attempt to keep all other variables constant—or unchanged.</a:t>
            </a:r>
            <a:r>
              <a:rPr lang="en-US" dirty="0" smtClean="0">
                <a:latin typeface="Times New Roman" charset="0"/>
              </a:rPr>
              <a:t> </a:t>
            </a:r>
          </a:p>
          <a:p>
            <a:r>
              <a:rPr lang="en-US" b="0" dirty="0" smtClean="0">
                <a:latin typeface="Times New Roman" charset="0"/>
              </a:rPr>
              <a:t>The variables that are not changed in an experiment are called </a:t>
            </a:r>
            <a:r>
              <a:rPr lang="en-US" dirty="0" smtClean="0">
                <a:solidFill>
                  <a:srgbClr val="FF3399"/>
                </a:solidFill>
                <a:latin typeface="Times New Roman" charset="0"/>
              </a:rPr>
              <a:t>constants</a:t>
            </a:r>
            <a:r>
              <a:rPr lang="en-US" b="0" dirty="0" smtClean="0">
                <a:latin typeface="Times New Roman" charset="0"/>
              </a:rPr>
              <a:t>.</a:t>
            </a:r>
            <a:r>
              <a:rPr lang="en-US" dirty="0" smtClean="0">
                <a:latin typeface="Times New Roman" charset="0"/>
              </a:rPr>
              <a:t>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34568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Solstice.thmx</Template>
  <TotalTime>239</TotalTime>
  <Words>529</Words>
  <Application>Microsoft Macintosh PowerPoint</Application>
  <PresentationFormat>On-screen Show (4:3)</PresentationFormat>
  <Paragraphs>43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Solstice</vt:lpstr>
      <vt:lpstr>Scientific Method</vt:lpstr>
      <vt:lpstr>Science Skills </vt:lpstr>
      <vt:lpstr>Science Skills </vt:lpstr>
      <vt:lpstr>Science Skills </vt:lpstr>
      <vt:lpstr>Observations</vt:lpstr>
      <vt:lpstr>Possible Solution for Problem</vt:lpstr>
      <vt:lpstr>Experimentation</vt:lpstr>
      <vt:lpstr>Experimentation</vt:lpstr>
      <vt:lpstr>Experimentation</vt:lpstr>
      <vt:lpstr>Organizing Your Results</vt:lpstr>
      <vt:lpstr>Drawing Conclusions </vt:lpstr>
      <vt:lpstr>Communicating Your Findings 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Scientific Method</dc:title>
  <dc:creator>St. Aloysius</dc:creator>
  <cp:lastModifiedBy>St. Aloysius</cp:lastModifiedBy>
  <cp:revision>16</cp:revision>
  <dcterms:created xsi:type="dcterms:W3CDTF">2012-08-30T14:08:39Z</dcterms:created>
  <dcterms:modified xsi:type="dcterms:W3CDTF">2012-09-04T14:55:01Z</dcterms:modified>
</cp:coreProperties>
</file>